
<file path=[Content_Types].xml><?xml version="1.0" encoding="utf-8"?>
<Types xmlns="http://schemas.openxmlformats.org/package/2006/content-types">
  <Default Extension="jpeg" ContentType="image/jpeg"/>
  <Default Extension="JPG" ContentType="image/.jp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9"/>
  </p:notesMasterIdLst>
  <p:sldIdLst>
    <p:sldId id="269" r:id="rId4"/>
    <p:sldId id="258" r:id="rId5"/>
    <p:sldId id="274" r:id="rId6"/>
    <p:sldId id="273" r:id="rId7"/>
    <p:sldId id="276" r:id="rId8"/>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34F7"/>
    <a:srgbClr val="EA0CFE"/>
    <a:srgbClr val="0000FF"/>
    <a:srgbClr val="FF66FF"/>
    <a:srgbClr val="FD5C0C"/>
    <a:srgbClr val="FF33CC"/>
    <a:srgbClr val="FF33E1"/>
    <a:srgbClr val="E622E9"/>
    <a:srgbClr val="EAF3B0"/>
    <a:srgbClr val="E6F8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7"/>
    <p:restoredTop sz="94671"/>
  </p:normalViewPr>
  <p:slideViewPr>
    <p:cSldViewPr showGuides="1">
      <p:cViewPr varScale="1">
        <p:scale>
          <a:sx n="70" d="100"/>
          <a:sy n="70" d="100"/>
        </p:scale>
        <p:origin x="-1386" y="-90"/>
      </p:cViewPr>
      <p:guideLst>
        <p:guide orient="horz" pos="2094"/>
        <p:guide pos="2880"/>
      </p:guideLst>
    </p:cSldViewPr>
  </p:slideViewPr>
  <p:outlineViewPr>
    <p:cViewPr>
      <p:scale>
        <a:sx n="33" d="100"/>
        <a:sy n="33" d="100"/>
      </p:scale>
      <p:origin x="0" y="0"/>
    </p:cViewPr>
  </p:outlineViewPr>
  <p:notesTextViewPr>
    <p:cViewPr>
      <p:scale>
        <a:sx n="1" d="1"/>
        <a:sy n="1" d="1"/>
      </p:scale>
      <p:origin x="0" y="0"/>
    </p:cViewPr>
  </p:notesText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D4C1E062-C986-44CA-96B4-5138891DB2EE}" type="datetimeFigureOut">
              <a:rPr kumimoji="0" lang="en-US" sz="1200" b="0" i="0" u="none" strike="noStrike" kern="1200" cap="none" spc="0" normalizeH="0" baseline="0" noProof="0">
                <a:ln>
                  <a:noFill/>
                </a:ln>
                <a:solidFill>
                  <a:schemeClr val="tx1"/>
                </a:solidFill>
                <a:effectLst/>
                <a:uLnTx/>
                <a:uFillTx/>
                <a:latin typeface="+mn-lt"/>
                <a:ea typeface="+mn-ea"/>
                <a:cs typeface="+mn-cs"/>
              </a:rPr>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fontAlgn="base" hangingPunct="1">
              <a:buNone/>
            </a:pPr>
            <a:fld id="{9A0DB2DC-4C9A-4742-B13C-FB6460FD3503}" type="slidenum">
              <a:rPr lang="en-US" sz="1200" strike="noStrike" noProof="1" dirty="0">
                <a:latin typeface="Calibri" panose="020F0502020204030204" pitchFamily="34" charset="0"/>
                <a:ea typeface="+mn-ea"/>
                <a:cs typeface="+mn-cs"/>
              </a:rPr>
            </a:fld>
            <a:endParaRPr lang="en-US" sz="1200" strike="noStrike" noProof="1"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1980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1980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58ED5">
            <a:alpha val="14000"/>
          </a:srgbClr>
        </a:solid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7" name="Text Placeholder 2"/>
          <p:cNvSpPr>
            <a:spLocks noGrp="1"/>
          </p:cNvSpPr>
          <p:nvPr>
            <p:ph type="body"/>
          </p:nvPr>
        </p:nvSpPr>
        <p:spPr>
          <a:xfrm>
            <a:off x="457200" y="1600200"/>
            <a:ext cx="8229600" cy="4525963"/>
          </a:xfrm>
          <a:prstGeom prst="rect">
            <a:avLst/>
          </a:prstGeom>
          <a:noFill/>
          <a:ln w="9525">
            <a:noFill/>
          </a:ln>
        </p:spPr>
        <p:txBody>
          <a:bodyPr anchor="t" anchorCtr="0"/>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defRPr>
            </a:lvl1pPr>
          </a:lstStyle>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558ED5">
            <a:alpha val="14000"/>
          </a:srgbClr>
        </a:solidFill>
        <a:effectLst/>
      </p:bgPr>
    </p:bg>
    <p:spTree>
      <p:nvGrpSpPr>
        <p:cNvPr id="1" name=""/>
        <p:cNvGrpSpPr/>
        <p:nvPr/>
      </p:nvGrpSpPr>
      <p:grpSpPr/>
      <p:sp>
        <p:nvSpPr>
          <p:cNvPr id="2050"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2051" name="Text Placeholder 2"/>
          <p:cNvSpPr>
            <a:spLocks noGrp="1"/>
          </p:cNvSpPr>
          <p:nvPr>
            <p:ph type="body"/>
          </p:nvPr>
        </p:nvSpPr>
        <p:spPr>
          <a:xfrm>
            <a:off x="457200" y="1600200"/>
            <a:ext cx="8229600" cy="4525963"/>
          </a:xfrm>
          <a:prstGeom prst="rect">
            <a:avLst/>
          </a:prstGeom>
          <a:noFill/>
          <a:ln w="9525">
            <a:noFill/>
          </a:ln>
        </p:spPr>
        <p:txBody>
          <a:bodyPr anchor="t" anchorCtr="0"/>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defRPr>
            </a:lvl1pPr>
          </a:lstStyle>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image" Target="../media/image3.jpe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image" Target="../media/image4.jpe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pic>
        <p:nvPicPr>
          <p:cNvPr id="6" name="Content Placeholder 5" descr="mau hong 2"/>
          <p:cNvPicPr>
            <a:picLocks noChangeAspect="1"/>
          </p:cNvPicPr>
          <p:nvPr>
            <p:ph sz="half" idx="2"/>
          </p:nvPr>
        </p:nvPicPr>
        <p:blipFill>
          <a:blip r:embed="rId1"/>
          <a:stretch>
            <a:fillRect/>
          </a:stretch>
        </p:blipFill>
        <p:spPr>
          <a:xfrm>
            <a:off x="-462915" y="0"/>
            <a:ext cx="10285730" cy="6858000"/>
          </a:xfrm>
          <a:prstGeom prst="rect">
            <a:avLst/>
          </a:prstGeom>
        </p:spPr>
      </p:pic>
      <p:sp>
        <p:nvSpPr>
          <p:cNvPr id="2" name="Content Placeholder 1"/>
          <p:cNvSpPr/>
          <p:nvPr>
            <p:ph sz="half" idx="1"/>
          </p:nvPr>
        </p:nvSpPr>
        <p:spPr>
          <a:xfrm>
            <a:off x="381000" y="1066800"/>
            <a:ext cx="4038600" cy="1082675"/>
          </a:xfrm>
        </p:spPr>
        <p:txBody>
          <a:bodyPr/>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3000" b="1" i="0" u="none" strike="noStrike" kern="1200" cap="none" spc="0" normalizeH="0" baseline="0" noProof="1">
                <a:solidFill>
                  <a:srgbClr val="0070C0"/>
                </a:solidFill>
                <a:uFillTx/>
                <a:latin typeface="Times New Roman" panose="02020603050405020304" pitchFamily="18" charset="0"/>
                <a:ea typeface="+mn-ea"/>
                <a:cs typeface="+mn-cs"/>
              </a:rPr>
              <a:t>GIỚI THIỆU SÁCH</a:t>
            </a:r>
            <a:endParaRPr kumimoji="0" lang="en-US" sz="3000" b="1" i="0" u="none" strike="noStrike" kern="1200" cap="none" spc="0" normalizeH="0" baseline="0" noProof="1">
              <a:solidFill>
                <a:srgbClr val="0070C0"/>
              </a:solidFill>
              <a:uFillTx/>
              <a:latin typeface="Times New Roman" panose="02020603050405020304" pitchFamily="18" charset="0"/>
              <a:ea typeface="+mn-ea"/>
              <a:cs typeface="+mn-cs"/>
            </a:endParaRPr>
          </a:p>
        </p:txBody>
      </p:sp>
      <p:sp>
        <p:nvSpPr>
          <p:cNvPr id="3" name="Content Placeholder 1"/>
          <p:cNvSpPr/>
          <p:nvPr/>
        </p:nvSpPr>
        <p:spPr>
          <a:xfrm>
            <a:off x="1295400" y="2285683"/>
            <a:ext cx="6769100" cy="3054350"/>
          </a:xfrm>
          <a:prstGeom prst="rect">
            <a:avLst/>
          </a:prstGeom>
          <a:no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fontAlgn="base">
              <a:buNone/>
            </a:pPr>
            <a:r>
              <a:rPr lang="en-US" sz="4800" b="1" noProof="1">
                <a:solidFill>
                  <a:srgbClr val="FF0000"/>
                </a:solidFill>
                <a:effectLst>
                  <a:outerShdw blurRad="38100" dist="25400" dir="5400000" algn="ctr" rotWithShape="0">
                    <a:srgbClr val="6E747A">
                      <a:alpha val="43000"/>
                    </a:srgbClr>
                  </a:outerShdw>
                </a:effectLst>
                <a:uFillTx/>
                <a:latin typeface="Times New Roman" panose="02020603050405020304" pitchFamily="18" charset="0"/>
                <a:ea typeface="+mn-ea"/>
                <a:cs typeface="+mn-cs"/>
              </a:rPr>
              <a:t>MỪNG NGÀY </a:t>
            </a:r>
            <a:endParaRPr lang="en-US" sz="4800" b="1" noProof="1">
              <a:solidFill>
                <a:srgbClr val="FF0000"/>
              </a:solidFill>
              <a:effectLst>
                <a:outerShdw blurRad="38100" dist="25400" dir="5400000" algn="ctr" rotWithShape="0">
                  <a:srgbClr val="6E747A">
                    <a:alpha val="43000"/>
                  </a:srgbClr>
                </a:outerShdw>
              </a:effectLst>
              <a:uFillTx/>
              <a:latin typeface="Times New Roman" panose="02020603050405020304" pitchFamily="18" charset="0"/>
            </a:endParaRPr>
          </a:p>
          <a:p>
            <a:pPr marL="0" indent="0" algn="ctr" fontAlgn="base">
              <a:buNone/>
            </a:pPr>
            <a:r>
              <a:rPr lang="en-US" sz="4800" b="1" noProof="1">
                <a:solidFill>
                  <a:srgbClr val="FF0000"/>
                </a:solidFill>
                <a:effectLst>
                  <a:outerShdw blurRad="38100" dist="25400" dir="5400000" algn="ctr" rotWithShape="0">
                    <a:srgbClr val="6E747A">
                      <a:alpha val="43000"/>
                    </a:srgbClr>
                  </a:outerShdw>
                </a:effectLst>
                <a:uFillTx/>
                <a:latin typeface="Times New Roman" panose="02020603050405020304" pitchFamily="18" charset="0"/>
                <a:ea typeface="+mn-ea"/>
                <a:cs typeface="+mn-cs"/>
              </a:rPr>
              <a:t>NHÀ GIÁO VIỆT NAM</a:t>
            </a:r>
            <a:endParaRPr lang="en-US" sz="4800" b="1" noProof="1">
              <a:solidFill>
                <a:srgbClr val="FF0000"/>
              </a:solidFill>
              <a:effectLst>
                <a:outerShdw blurRad="38100" dist="25400" dir="5400000" algn="ctr" rotWithShape="0">
                  <a:srgbClr val="6E747A">
                    <a:alpha val="43000"/>
                  </a:srgbClr>
                </a:outerShdw>
              </a:effectLst>
              <a:uFillTx/>
              <a:latin typeface="Times New Roman" panose="02020603050405020304" pitchFamily="18" charset="0"/>
            </a:endParaRPr>
          </a:p>
          <a:p>
            <a:pPr marL="0" indent="0" algn="ctr" fontAlgn="base">
              <a:buNone/>
            </a:pPr>
            <a:r>
              <a:rPr lang="en-US" sz="4800" b="1" noProof="1">
                <a:solidFill>
                  <a:srgbClr val="FF0000"/>
                </a:solidFill>
                <a:effectLst>
                  <a:outerShdw blurRad="38100" dist="25400" dir="5400000" algn="ctr" rotWithShape="0">
                    <a:srgbClr val="6E747A">
                      <a:alpha val="43000"/>
                    </a:srgbClr>
                  </a:outerShdw>
                </a:effectLst>
                <a:uFillTx/>
                <a:latin typeface="Times New Roman" panose="02020603050405020304" pitchFamily="18" charset="0"/>
                <a:ea typeface="+mn-ea"/>
                <a:cs typeface="+mn-cs"/>
              </a:rPr>
              <a:t>20/11</a:t>
            </a:r>
            <a:endParaRPr lang="en-US" sz="4800" b="1" noProof="1">
              <a:solidFill>
                <a:srgbClr val="FF0000"/>
              </a:solidFill>
              <a:effectLst>
                <a:outerShdw blurRad="38100" dist="25400" dir="5400000" algn="ctr" rotWithShape="0">
                  <a:srgbClr val="6E747A">
                    <a:alpha val="43000"/>
                  </a:srgbClr>
                </a:outerShdw>
              </a:effectLst>
              <a:uFillTx/>
              <a:latin typeface="Times New Roman" panose="02020603050405020304" pitchFamily="18" charset="0"/>
              <a:ea typeface="+mn-ea"/>
              <a:cs typeface="+mn-cs"/>
            </a:endParaRPr>
          </a:p>
        </p:txBody>
      </p:sp>
      <p:sp>
        <p:nvSpPr>
          <p:cNvPr id="4" name="Content Placeholder 1"/>
          <p:cNvSpPr/>
          <p:nvPr/>
        </p:nvSpPr>
        <p:spPr>
          <a:xfrm>
            <a:off x="381000" y="531813"/>
            <a:ext cx="4038600" cy="579438"/>
          </a:xfrm>
          <a:prstGeom prst="rect">
            <a:avLst/>
          </a:prstGeom>
          <a:noFill/>
          <a:ln w="9525">
            <a:noFill/>
          </a:ln>
        </p:spPr>
        <p:txBody>
          <a:bodyPr anchor="t" anchorCtr="0"/>
          <a:lst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1" i="0" u="none" strike="noStrike" kern="1200" cap="none" spc="0" normalizeH="0" baseline="0" noProof="1">
                <a:solidFill>
                  <a:srgbClr val="0070C0"/>
                </a:solidFill>
                <a:uFillTx/>
                <a:latin typeface="Times New Roman" panose="02020603050405020304" pitchFamily="18" charset="0"/>
                <a:ea typeface="+mn-ea"/>
                <a:cs typeface="+mn-cs"/>
              </a:rPr>
              <a:t>Thư viện trường THCS Minh Đức</a:t>
            </a:r>
            <a:endParaRPr kumimoji="0" lang="en-US" sz="2000" b="1" i="0" u="none" strike="noStrike" kern="1200" cap="none" spc="0" normalizeH="0" baseline="0" noProof="1">
              <a:solidFill>
                <a:srgbClr val="0070C0"/>
              </a:solidFill>
              <a:uFillTx/>
              <a:latin typeface="Times New Roman" panose="02020603050405020304" pitchFamily="18" charset="0"/>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sp>
        <p:nvSpPr>
          <p:cNvPr id="5122" name="Content Placeholder 2"/>
          <p:cNvSpPr>
            <a:spLocks noGrp="1"/>
          </p:cNvSpPr>
          <p:nvPr>
            <p:ph idx="1"/>
          </p:nvPr>
        </p:nvSpPr>
        <p:spPr>
          <a:xfrm>
            <a:off x="381635" y="172720"/>
            <a:ext cx="8413115" cy="6513195"/>
          </a:xfrm>
        </p:spPr>
        <p:txBody>
          <a:bodyPr vert="horz" wrap="square" lIns="91440" tIns="45720" rIns="91440" bIns="45720" anchor="t" anchorCtr="0"/>
          <a:p>
            <a:pPr marL="0" indent="0" algn="ctr" eaLnBrk="1" hangingPunct="1">
              <a:buNone/>
            </a:pPr>
            <a:endParaRPr lang="en-US" altLang="zh-CN" sz="1600" dirty="0">
              <a:latin typeface="Times New Roman" panose="02020603050405020304" pitchFamily="18" charset="0"/>
            </a:endParaRPr>
          </a:p>
          <a:p>
            <a:pPr marL="0" indent="0" algn="ctr" eaLnBrk="1" hangingPunct="1">
              <a:buNone/>
            </a:pPr>
            <a:r>
              <a:rPr lang="en-US" altLang="zh-CN" sz="2000" b="1" dirty="0">
                <a:solidFill>
                  <a:srgbClr val="FF0000"/>
                </a:solidFill>
                <a:latin typeface="Times New Roman" panose="02020603050405020304" pitchFamily="18" charset="0"/>
              </a:rPr>
              <a:t>LỊCH SỬ NGÀY NHÀ GIÁO VIỆT NAM 20/11</a:t>
            </a:r>
            <a:endParaRPr lang="en-US" altLang="zh-CN" sz="2000" b="1" dirty="0">
              <a:solidFill>
                <a:srgbClr val="FF0000"/>
              </a:solidFill>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   </a:t>
            </a:r>
            <a:endParaRPr lang="en-US" altLang="zh-CN" sz="1400" dirty="0">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     Tháng 01 năm 1946, một tổ chức quốc tế các nhà giáo tiến bộ được thành lập ở Pari (thủ đô nước Pháp) lấy tên là FISE (Féderation International Syndicale des Enseignants - Liên hiệp quốc tế các Công đoàn Giáo dục). Năm 1949, tại Hội nghị quốc tế Vacsava (Varsovie - Thủ đô của Ba Lan) tổ chức FISE xây dựng một bản "Hiến chương các nhà giáo" gồm 15 chương với nội dung chủ yếu là đấu tranh chống nền giáo dục tư sản, phong kiến; xây dựng nền giáo dục tiến bộ; bảo vệ những quyền lợi vật chất và tinh thần chính đáng của nghề dạy học và nhà giáo </a:t>
            </a:r>
            <a:endParaRPr lang="en-US" altLang="zh-CN" sz="1400" dirty="0">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     Trong những năm kháng chiến chống thực dân Pháp xâm lược, Công đoàn Giáo dục Việt Nam đã quan hệ với FISE để tranh thủ các diễn đàn quốc tế tố cáo âm mưu tội ác của bọn đế quốc xâm lược đối với nhân dân ta cũng như đối với giáo viên và học sinh đồng thời giới thiệu những thành tích của nền giáo dục cách mạng, tranh thủ sự đồng tình ủng hộ của toàn thể giáo viên trên thế giới đối với cuộc kháng chiến chính nghĩa của nhân dân ta.</a:t>
            </a:r>
            <a:endParaRPr lang="en-US" altLang="zh-CN" sz="1400" dirty="0">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     Vào mùa xuân năm 1953, Đoàn Việt Nam do Thứ trưởng Bộ Quốc gia Giáo dục Nguyễn Khánh Toàn làm trưởng đoàn dự Hội nghị quan trọng kết nạp Công đoàn Giáo dục của một số nước vào tổ chức FISE tại Viên (Thủ đô nước áo), trong đó có Công đoàn Giáo dục Việt Nam. Như vậy, chỉ một thời gian ngắn sau khi thành lập (22.7.1951), Công đoàn giáo dục Việt Nam đã được kết nạp là một thành viên của FISE.</a:t>
            </a:r>
            <a:endParaRPr lang="en-US" altLang="zh-CN" sz="1400" dirty="0">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Từ ngày 26 đến 30/8/1957, tại Thủ đô Vacsava, Hội nghị FISE có 57 nước tham dự, trong đó có cả Công đoàn Giáo dục Việt Nam, quyết định lấy ngày 20 tháng 11 làm ngày Quốc tế Hiến chương các nhà giáo.</a:t>
            </a:r>
            <a:endParaRPr lang="en-US" altLang="zh-CN" sz="1400" dirty="0">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     Ngày 20/11/1958, lần đầu tiên ngày "Quốc tế Hiến chương các nhà giáo" được tổ chức trên toàn miền Bắc nước ta. Những năm sau đó, ngày Lễ 20 tháng 11 còn được tổ chức tại các vùng giải phóng ở miền Nam. Hàng năm vào dịp Kỷ niệm 20- 11, cơ quan tiểu ban giáo dục thường xuất bản, phát hành một số tập san đặc biệt để cổ vũ tinh thần đấu tranh của giáo giới trong vùng tạm chiếm, động viên tinh thần chịu đựng gian khổ hy sinh của anh chị em giáo viên kháng chiến. </a:t>
            </a:r>
            <a:endParaRPr lang="en-US" altLang="zh-CN" sz="1400" dirty="0">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     Sau ngày đất nước được thống nhất 30/4/1975, nền giáo dục cả nước được thống nhất, giáo giới Việt Nam đoàn kết nhất trí xây dựng nền giáo dục theo định hướng xã hội chủ nghĩa của Đảng Cộng sản Việt Nam.</a:t>
            </a:r>
            <a:endParaRPr lang="en-US" altLang="zh-CN" sz="1400" dirty="0">
              <a:latin typeface="Times New Roman" panose="02020603050405020304" pitchFamily="18" charset="0"/>
            </a:endParaRPr>
          </a:p>
          <a:p>
            <a:pPr marL="0" indent="0" algn="just" eaLnBrk="1" hangingPunct="1">
              <a:buNone/>
            </a:pPr>
            <a:r>
              <a:rPr lang="en-US" altLang="zh-CN" sz="1400" dirty="0">
                <a:latin typeface="Times New Roman" panose="02020603050405020304" pitchFamily="18" charset="0"/>
              </a:rPr>
              <a:t>Ý nghĩa của ngày "Quốc tế Hiến chương các nhà giáo" đã hoàn thành sứ mệnh lịch sử với giáo giới Việt Nam. Song ngày 20 -11 đã trở thành truyền thống với nội dung mới của giáo giới Việt Nam và của nhân dân Việt Nam.</a:t>
            </a:r>
            <a:endParaRPr lang="en-US" altLang="zh-CN" sz="1400" dirty="0">
              <a:latin typeface="Times New Roman" panose="02020603050405020304" pitchFamily="18" charset="0"/>
            </a:endParaRPr>
          </a:p>
          <a:p>
            <a:pPr marL="0" indent="0" algn="just" eaLnBrk="1" hangingPunct="1">
              <a:buNone/>
            </a:pPr>
            <a:endParaRPr lang="en-US" altLang="zh-CN" sz="14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pic>
        <p:nvPicPr>
          <p:cNvPr id="6" name="Picture 5" descr="mau hong"/>
          <p:cNvPicPr>
            <a:picLocks noChangeAspect="1"/>
          </p:cNvPicPr>
          <p:nvPr/>
        </p:nvPicPr>
        <p:blipFill>
          <a:blip r:embed="rId1"/>
          <a:stretch>
            <a:fillRect/>
          </a:stretch>
        </p:blipFill>
        <p:spPr>
          <a:xfrm>
            <a:off x="-52070" y="0"/>
            <a:ext cx="9248140" cy="6936105"/>
          </a:xfrm>
          <a:prstGeom prst="rect">
            <a:avLst/>
          </a:prstGeom>
        </p:spPr>
      </p:pic>
      <p:sp>
        <p:nvSpPr>
          <p:cNvPr id="3" name="Title 2"/>
          <p:cNvSpPr>
            <a:spLocks noGrp="1"/>
          </p:cNvSpPr>
          <p:nvPr>
            <p:ph type="title"/>
          </p:nvPr>
        </p:nvSpPr>
        <p:spPr/>
        <p:txBody>
          <a:bodyPr/>
          <a:p>
            <a:pPr marL="0" marR="0" indent="0" algn="just" defTabSz="914400" rtl="0" eaLnBrk="0" fontAlgn="base" latinLnBrk="0" hangingPunct="0">
              <a:lnSpc>
                <a:spcPct val="100000"/>
              </a:lnSpc>
              <a:spcBef>
                <a:spcPct val="0"/>
              </a:spcBef>
              <a:spcAft>
                <a:spcPct val="0"/>
              </a:spcAft>
              <a:buClrTx/>
              <a:buSzTx/>
              <a:buFontTx/>
              <a:buNone/>
            </a:pPr>
            <a:r>
              <a:rPr kumimoji="0" lang="en-US" sz="2000" b="0" i="0" u="none" strike="noStrike" kern="1200" cap="none" spc="0" normalizeH="0" baseline="0" noProof="1">
                <a:solidFill>
                  <a:schemeClr val="tx1"/>
                </a:solidFill>
                <a:uFillTx/>
                <a:latin typeface="Times New Roman" panose="02020603050405020304" pitchFamily="18" charset="0"/>
                <a:ea typeface="+mj-ea"/>
                <a:cs typeface="+mj-cs"/>
              </a:rPr>
              <a:t>       </a:t>
            </a:r>
            <a:endParaRPr kumimoji="0" lang="en-US" sz="2000" b="0" i="0" u="none" strike="noStrike" kern="1200" cap="none" spc="0" normalizeH="0" baseline="0" noProof="1">
              <a:solidFill>
                <a:schemeClr val="tx1"/>
              </a:solidFill>
              <a:uFillTx/>
              <a:latin typeface="Times New Roman" panose="02020603050405020304" pitchFamily="18" charset="0"/>
              <a:ea typeface="+mj-ea"/>
              <a:cs typeface="+mj-cs"/>
            </a:endParaRPr>
          </a:p>
        </p:txBody>
      </p:sp>
      <p:sp>
        <p:nvSpPr>
          <p:cNvPr id="9" name="Content Placeholder 8"/>
          <p:cNvSpPr/>
          <p:nvPr>
            <p:ph sz="half" idx="1"/>
          </p:nvPr>
        </p:nvSpPr>
        <p:spPr>
          <a:xfrm>
            <a:off x="4191000" y="838200"/>
            <a:ext cx="4264025" cy="5422900"/>
          </a:xfrm>
        </p:spPr>
        <p:txBody>
          <a:bodyPr/>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0" i="0" u="none" strike="noStrike" kern="1200" cap="none" spc="0" normalizeH="0" baseline="0" noProof="1">
                <a:solidFill>
                  <a:schemeClr val="tx1"/>
                </a:solidFill>
                <a:uFillTx/>
                <a:latin typeface="Times New Roman" panose="02020603050405020304" pitchFamily="18" charset="0"/>
                <a:ea typeface="+mn-ea"/>
                <a:cs typeface="+mn-cs"/>
              </a:rPr>
              <a:t>  </a:t>
            </a: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1" i="0" u="none" strike="noStrike" kern="1200" cap="none" spc="0" normalizeH="0" baseline="0" noProof="1">
                <a:solidFill>
                  <a:srgbClr val="FF0000"/>
                </a:solidFill>
                <a:uFillTx/>
                <a:latin typeface="Times New Roman" panose="02020603050405020304" pitchFamily="18" charset="0"/>
                <a:ea typeface="+mn-ea"/>
                <a:cs typeface="+mn-cs"/>
              </a:rPr>
              <a:t>NGÔI TRƯỜNG MỌI KHI</a:t>
            </a:r>
            <a:endParaRPr kumimoji="0" lang="en-US" sz="2000" b="1" i="0" u="none" strike="noStrike" kern="1200" cap="none" spc="0" normalizeH="0" baseline="0" noProof="1">
              <a:solidFill>
                <a:srgbClr val="FF0000"/>
              </a:solidFill>
              <a:uFillTx/>
              <a:latin typeface="Times New Roman" panose="02020603050405020304" pitchFamily="18" charset="0"/>
              <a:ea typeface="+mn-ea"/>
              <a:cs typeface="+mn-cs"/>
            </a:endParaRPr>
          </a:p>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1800" i="0" u="none" strike="noStrike" kern="1200" cap="none" spc="0" normalizeH="0" baseline="0" noProof="1">
                <a:uFillTx/>
                <a:latin typeface="Times New Roman" panose="02020603050405020304" pitchFamily="18" charset="0"/>
                <a:ea typeface="+mn-ea"/>
                <a:cs typeface="+mn-cs"/>
              </a:rPr>
              <a:t>Tác giả: Nguyễn Nhật Ánh</a:t>
            </a:r>
            <a:endParaRPr kumimoji="0" lang="en-US" sz="1800" i="0" u="none" strike="noStrike" kern="1200" cap="none" spc="0" normalizeH="0" baseline="0" noProof="1">
              <a:uFillTx/>
              <a:latin typeface="Times New Roman" panose="02020603050405020304" pitchFamily="18" charset="0"/>
              <a:ea typeface="+mn-ea"/>
              <a:cs typeface="+mn-cs"/>
            </a:endParaRPr>
          </a:p>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sz="1800" i="0" u="none" strike="noStrike" kern="1200" cap="none" spc="0" normalizeH="0" baseline="0" noProof="1">
              <a:uFillTx/>
              <a:latin typeface="Times New Roman" panose="02020603050405020304" pitchFamily="18" charset="0"/>
              <a:ea typeface="+mn-ea"/>
              <a:cs typeface="+mn-cs"/>
            </a:endParaRPr>
          </a:p>
          <a:p>
            <a:pPr marL="0" marR="0" indent="0" algn="just"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1800" i="0" u="none" strike="noStrike" kern="1200" cap="none" spc="0" normalizeH="0" baseline="0" noProof="1">
                <a:uFillTx/>
                <a:latin typeface="Times New Roman" panose="02020603050405020304" pitchFamily="18" charset="0"/>
                <a:ea typeface="+mn-ea"/>
                <a:cs typeface="+mn-cs"/>
              </a:rPr>
              <a:t>     Những câu chuyện về nhóm bạn học sinh năm đầu cấp 3 với bao kỷ niệm vui buồn hờn giận, bao nhiêu trò tinh nghịch của tuổi mới lớn. Với những Hạt tiêu, Tóc ngắn, Hột mít, Bảnh trai, Răng chuột, Mặt mụn… đã tạo nên không khí của một lớp học thật dễ thương với bao nhiêu tình cảm yêu thương, cảm động và gần gũi.</a:t>
            </a:r>
            <a:endParaRPr kumimoji="0" lang="en-US" sz="1800" i="0" u="none" strike="noStrike" kern="1200" cap="none" spc="0" normalizeH="0" baseline="0" noProof="1">
              <a:uFillTx/>
              <a:latin typeface="Times New Roman" panose="02020603050405020304" pitchFamily="18" charset="0"/>
              <a:ea typeface="+mn-ea"/>
              <a:cs typeface="+mn-cs"/>
            </a:endParaRPr>
          </a:p>
          <a:p>
            <a:pPr marL="0" marR="0" indent="0" algn="just"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a:p>
            <a:pPr marL="0" marR="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lang="en-US" sz="2000">
                <a:solidFill>
                  <a:srgbClr val="FF0000"/>
                </a:solidFill>
                <a:uFillTx/>
                <a:latin typeface="Times New Roman" panose="02020603050405020304" pitchFamily="18" charset="0"/>
                <a:ea typeface="+mj-ea"/>
                <a:cs typeface="+mj-cs"/>
                <a:sym typeface="+mn-ea"/>
              </a:rPr>
              <a:t>Link đọc sách</a:t>
            </a:r>
            <a:br>
              <a:rPr lang="en-US" sz="2000">
                <a:solidFill>
                  <a:schemeClr val="accent6">
                    <a:lumMod val="75000"/>
                  </a:schemeClr>
                </a:solidFill>
                <a:uFillTx/>
                <a:latin typeface="Times New Roman" panose="02020603050405020304" pitchFamily="18" charset="0"/>
                <a:sym typeface="+mn-ea"/>
              </a:rPr>
            </a:br>
            <a:r>
              <a:rPr lang="en-US" sz="2000">
                <a:uFillTx/>
                <a:latin typeface="Times New Roman" panose="02020603050405020304" pitchFamily="18" charset="0"/>
                <a:ea typeface="+mj-ea"/>
                <a:cs typeface="+mj-cs"/>
                <a:sym typeface="+mn-ea"/>
              </a:rPr>
              <a:t>https://gacsach.com</a:t>
            </a: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p:txBody>
      </p:sp>
      <p:pic>
        <p:nvPicPr>
          <p:cNvPr id="5" name="Content Placeholder 4" descr="ngoi truong moi khi"/>
          <p:cNvPicPr>
            <a:picLocks noChangeAspect="1"/>
          </p:cNvPicPr>
          <p:nvPr>
            <p:ph sz="half" idx="2"/>
          </p:nvPr>
        </p:nvPicPr>
        <p:blipFill>
          <a:blip r:embed="rId2"/>
          <a:stretch>
            <a:fillRect/>
          </a:stretch>
        </p:blipFill>
        <p:spPr>
          <a:xfrm>
            <a:off x="913130" y="989965"/>
            <a:ext cx="2675890" cy="4526280"/>
          </a:xfrm>
          <a:prstGeom prst="rect">
            <a:avLst/>
          </a:prstGeom>
          <a:solidFill>
            <a:schemeClr val="accent6">
              <a:lumMod val="75000"/>
            </a:schemeClr>
          </a:solid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pic>
        <p:nvPicPr>
          <p:cNvPr id="4" name="Content Placeholder 3" descr="mau hong"/>
          <p:cNvPicPr>
            <a:picLocks noChangeAspect="1"/>
          </p:cNvPicPr>
          <p:nvPr>
            <p:ph sz="half" idx="2"/>
          </p:nvPr>
        </p:nvPicPr>
        <p:blipFill>
          <a:blip r:embed="rId1"/>
          <a:stretch>
            <a:fillRect/>
          </a:stretch>
        </p:blipFill>
        <p:spPr>
          <a:xfrm>
            <a:off x="-61595" y="-75565"/>
            <a:ext cx="9267825" cy="6950710"/>
          </a:xfrm>
          <a:prstGeom prst="rect">
            <a:avLst/>
          </a:prstGeom>
        </p:spPr>
      </p:pic>
      <p:pic>
        <p:nvPicPr>
          <p:cNvPr id="1073742912" name="Picture 2" descr="Description: Kết quả hình ảnh cho giới thiệu sách bàn có năm chỗ ngồi"/>
          <p:cNvPicPr>
            <a:picLocks noChangeAspect="1"/>
          </p:cNvPicPr>
          <p:nvPr>
            <p:ph sz="half" idx="1"/>
          </p:nvPr>
        </p:nvPicPr>
        <p:blipFill>
          <a:blip r:embed="rId2"/>
          <a:stretch>
            <a:fillRect/>
          </a:stretch>
        </p:blipFill>
        <p:spPr>
          <a:xfrm>
            <a:off x="5388610" y="1219200"/>
            <a:ext cx="2926715" cy="4390390"/>
          </a:xfrm>
          <a:prstGeom prst="rect">
            <a:avLst/>
          </a:prstGeom>
          <a:solidFill>
            <a:schemeClr val="accent6">
              <a:lumMod val="75000"/>
            </a:schemeClr>
          </a:solidFill>
          <a:ln w="9525">
            <a:noFill/>
          </a:ln>
        </p:spPr>
      </p:pic>
      <p:sp>
        <p:nvSpPr>
          <p:cNvPr id="3" name="Title 2"/>
          <p:cNvSpPr>
            <a:spLocks noGrp="1"/>
          </p:cNvSpPr>
          <p:nvPr>
            <p:ph type="title"/>
          </p:nvPr>
        </p:nvSpPr>
        <p:spPr>
          <a:xfrm>
            <a:off x="762000" y="914400"/>
            <a:ext cx="4384040" cy="4820920"/>
          </a:xfrm>
        </p:spPr>
        <p:txBody>
          <a:bodyPr/>
          <a:p>
            <a:pPr marL="0" marR="0" indent="0" algn="l" defTabSz="914400" rtl="0" eaLnBrk="0" fontAlgn="base" latinLnBrk="0" hangingPunct="0">
              <a:lnSpc>
                <a:spcPct val="100000"/>
              </a:lnSpc>
              <a:spcBef>
                <a:spcPct val="0"/>
              </a:spcBef>
              <a:spcAft>
                <a:spcPct val="0"/>
              </a:spcAft>
              <a:buClrTx/>
              <a:buSzTx/>
              <a:buFontTx/>
              <a:buNone/>
            </a:pPr>
            <a:r>
              <a:rPr kumimoji="0" lang="en-US" sz="2000" b="0" i="0" u="none" strike="noStrike" kern="1200" cap="none" spc="0" normalizeH="0" baseline="0" noProof="1">
                <a:solidFill>
                  <a:schemeClr val="tx1"/>
                </a:solidFill>
                <a:uFillTx/>
                <a:latin typeface="Times New Roman" panose="02020603050405020304" pitchFamily="18" charset="0"/>
                <a:ea typeface="+mj-ea"/>
                <a:cs typeface="+mj-cs"/>
              </a:rPr>
              <a:t>Truyện “</a:t>
            </a:r>
            <a:r>
              <a:rPr kumimoji="0" lang="en-US" sz="2000" b="0" i="0" u="none" strike="noStrike" kern="1200" cap="none" spc="0" normalizeH="0" baseline="0" noProof="1">
                <a:solidFill>
                  <a:srgbClr val="FF0000"/>
                </a:solidFill>
                <a:uFillTx/>
                <a:latin typeface="Times New Roman" panose="02020603050405020304" pitchFamily="18" charset="0"/>
                <a:ea typeface="+mj-ea"/>
                <a:cs typeface="+mj-cs"/>
              </a:rPr>
              <a:t>Bàn Có Năm Chỗ Ngồi</a:t>
            </a:r>
            <a:r>
              <a:rPr kumimoji="0" lang="en-US" sz="2000" b="0" i="0" u="none" strike="noStrike" kern="1200" cap="none" spc="0" normalizeH="0" baseline="0" noProof="1">
                <a:solidFill>
                  <a:schemeClr val="tx1"/>
                </a:solidFill>
                <a:uFillTx/>
                <a:latin typeface="Times New Roman" panose="02020603050405020304" pitchFamily="18" charset="0"/>
                <a:ea typeface="+mj-ea"/>
                <a:cs typeface="+mj-cs"/>
              </a:rPr>
              <a:t>” kể về những quan hệ bạn bè của 5 em học sinh lớp 8 chung lớp, chung tổ và ngồi chung bàn. Với 12 chương, câu truyện sẽ đưa bạn đọc trở về với tuổi thơ với bao kỉ niệm khó quên.</a:t>
            </a:r>
            <a:br>
              <a:rPr kumimoji="0" lang="en-US" sz="2000" b="0" i="0" u="none" strike="noStrike" kern="1200" cap="none" spc="0" normalizeH="0" baseline="0" noProof="1">
                <a:solidFill>
                  <a:schemeClr val="tx1"/>
                </a:solidFill>
                <a:uFillTx/>
                <a:latin typeface="Times New Roman" panose="02020603050405020304" pitchFamily="18" charset="0"/>
                <a:ea typeface="+mj-ea"/>
                <a:cs typeface="+mj-cs"/>
              </a:rPr>
            </a:br>
            <a:br>
              <a:rPr lang="en-US" sz="2000">
                <a:solidFill>
                  <a:schemeClr val="tx1"/>
                </a:solidFill>
                <a:uFillTx/>
                <a:latin typeface="Times New Roman" panose="02020603050405020304" pitchFamily="18" charset="0"/>
              </a:rPr>
            </a:br>
            <a:br>
              <a:rPr lang="en-US" sz="2000">
                <a:solidFill>
                  <a:schemeClr val="tx1"/>
                </a:solidFill>
                <a:uFillTx/>
                <a:latin typeface="Times New Roman" panose="02020603050405020304" pitchFamily="18" charset="0"/>
              </a:rPr>
            </a:br>
            <a:r>
              <a:rPr kumimoji="0" lang="en-US" sz="2000" b="0" i="0" u="none" strike="noStrike" kern="1200" cap="none" spc="0" normalizeH="0" baseline="0" noProof="1">
                <a:solidFill>
                  <a:srgbClr val="FF0000"/>
                </a:solidFill>
                <a:uFillTx/>
                <a:latin typeface="Times New Roman" panose="02020603050405020304" pitchFamily="18" charset="0"/>
                <a:ea typeface="+mj-ea"/>
                <a:cs typeface="+mj-cs"/>
              </a:rPr>
              <a:t>Link đọc sách</a:t>
            </a:r>
            <a:br>
              <a:rPr lang="en-US" sz="2000">
                <a:solidFill>
                  <a:schemeClr val="accent6">
                    <a:lumMod val="75000"/>
                  </a:schemeClr>
                </a:solidFill>
                <a:uFillTx/>
                <a:latin typeface="Times New Roman" panose="02020603050405020304" pitchFamily="18" charset="0"/>
              </a:rPr>
            </a:br>
            <a:r>
              <a:rPr kumimoji="0" lang="en-US" sz="2000" b="0" i="0" u="none" strike="noStrike" kern="1200" cap="none" spc="0" normalizeH="0" baseline="0" noProof="1">
                <a:solidFill>
                  <a:schemeClr val="tx1"/>
                </a:solidFill>
                <a:uFillTx/>
                <a:latin typeface="Times New Roman" panose="02020603050405020304" pitchFamily="18" charset="0"/>
                <a:ea typeface="+mj-ea"/>
                <a:cs typeface="+mj-cs"/>
              </a:rPr>
              <a:t>https://gacsach.com</a:t>
            </a:r>
            <a:endParaRPr kumimoji="0" lang="en-US" sz="2000" b="0" i="0" u="none" strike="noStrike" kern="1200" cap="none" spc="0" normalizeH="0" baseline="0" noProof="1">
              <a:solidFill>
                <a:schemeClr val="tx1"/>
              </a:solidFill>
              <a:uFillTx/>
              <a:latin typeface="Times New Roman" panose="02020603050405020304" pitchFamily="18" charset="0"/>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pic>
        <p:nvPicPr>
          <p:cNvPr id="8194" name="Content Placeholder 5" descr="mau hong 3"/>
          <p:cNvPicPr>
            <a:picLocks noGrp="1" noChangeAspect="1"/>
          </p:cNvPicPr>
          <p:nvPr>
            <p:ph idx="1"/>
          </p:nvPr>
        </p:nvPicPr>
        <p:blipFill>
          <a:blip r:embed="rId1"/>
          <a:stretch>
            <a:fillRect/>
          </a:stretch>
        </p:blipFill>
        <p:spPr>
          <a:xfrm>
            <a:off x="-76200" y="0"/>
            <a:ext cx="9244013" cy="6934200"/>
          </a:xfrm>
        </p:spPr>
      </p:pic>
      <p:sp>
        <p:nvSpPr>
          <p:cNvPr id="4" name="Title 3"/>
          <p:cNvSpPr/>
          <p:nvPr>
            <p:ph type="title"/>
          </p:nvPr>
        </p:nvSpPr>
        <p:spPr>
          <a:xfrm>
            <a:off x="457200" y="1281113"/>
            <a:ext cx="8229600" cy="3216275"/>
          </a:xfrm>
        </p:spPr>
        <p:txBody>
          <a:bodyPr/>
          <a:p>
            <a:pPr marL="0" marR="0" indent="0" algn="ctr" defTabSz="914400" rtl="0" eaLnBrk="0" fontAlgn="base" latinLnBrk="0" hangingPunct="0">
              <a:lnSpc>
                <a:spcPct val="100000"/>
              </a:lnSpc>
              <a:spcBef>
                <a:spcPct val="0"/>
              </a:spcBef>
              <a:spcAft>
                <a:spcPct val="0"/>
              </a:spcAft>
              <a:buClrTx/>
              <a:buSzTx/>
              <a:buFontTx/>
              <a:buNone/>
            </a:pPr>
            <a:br>
              <a:rPr lang="en-US" sz="3200">
                <a:solidFill>
                  <a:schemeClr val="tx1"/>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Thư viện trường THCS Minh Đức </a:t>
            </a:r>
            <a:br>
              <a:rPr lang="en-US" sz="3200">
                <a:solidFill>
                  <a:srgbClr val="FF33CC"/>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cảm ơn quý thầy cô và các em học sinh</a:t>
            </a:r>
            <a:br>
              <a:rPr lang="en-US" sz="3200">
                <a:solidFill>
                  <a:srgbClr val="FF33CC"/>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Chúc quý thầy cô và </a:t>
            </a: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sym typeface="+mn-ea"/>
              </a:rPr>
              <a:t>các em học sinh</a:t>
            </a: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 </a:t>
            </a:r>
            <a:br>
              <a:rPr lang="en-US" sz="3200">
                <a:solidFill>
                  <a:srgbClr val="FF33CC"/>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nhiều sức khỏe</a:t>
            </a:r>
            <a:endParaRPr kumimoji="0" lang="en-US" sz="3200" b="0" i="0" u="none" strike="noStrike" kern="1200" cap="none" spc="0" normalizeH="0" baseline="0" noProof="1">
              <a:solidFill>
                <a:srgbClr val="FF33CC"/>
              </a:solidFill>
              <a:uFillTx/>
              <a:latin typeface="Times New Roman" panose="02020603050405020304" pitchFamily="18" charset="0"/>
              <a:ea typeface="+mj-ea"/>
              <a:cs typeface="+mj-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3344</Words>
  <Application>WPS Presentation</Application>
  <PresentationFormat/>
  <Paragraphs>33</Paragraphs>
  <Slides>5</Slides>
  <Notes>1</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5</vt:i4>
      </vt:variant>
    </vt:vector>
  </HeadingPairs>
  <TitlesOfParts>
    <vt:vector size="14" baseType="lpstr">
      <vt:lpstr>Arial</vt:lpstr>
      <vt:lpstr>SimSun</vt:lpstr>
      <vt:lpstr>Wingdings</vt:lpstr>
      <vt:lpstr>Calibri</vt:lpstr>
      <vt:lpstr>Times New Roman</vt:lpstr>
      <vt:lpstr>Microsoft YaHei</vt:lpstr>
      <vt:lpstr>Arial Unicode MS</vt:lpstr>
      <vt:lpstr>Office Theme</vt:lpstr>
      <vt:lpstr>1_Office Theme</vt:lpstr>
      <vt:lpstr>PowerPoint 演示文稿</vt:lpstr>
      <vt:lpstr>PowerPoint 演示文稿</vt:lpstr>
      <vt:lpstr>       </vt:lpstr>
      <vt:lpstr>Truyện “Bàn Có Năm Chỗ Ngồi” kể về những quan hệ bạn bè của 5 em học sinh lớp 8 chung lớp, chung tổ và ngồi chung bàn. Với 12 chương, câu truyện sẽ đưa bạn đọc trở về với tuổi thơ với bao kỉ niệm khó quên.   Link đọc sách https://gacsach.com</vt:lpstr>
      <vt:lpstr> Thư viện trường THCS Minh Đức  cảm ơn quý thầy cô và các em học sinh Chúc quý thầy cô và các em học sinh  nhiều sức khỏe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PC</cp:lastModifiedBy>
  <cp:revision>40</cp:revision>
  <dcterms:created xsi:type="dcterms:W3CDTF">2018-11-05T08:53:00Z</dcterms:created>
  <dcterms:modified xsi:type="dcterms:W3CDTF">2021-09-05T09:41:14Z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1033-11.2.0.10265</vt:lpwstr>
  </property>
  <property fmtid="{D5CDD505-2E9C-101B-9397-08002B2CF9AE}" pid="3" name="ICV">
    <vt:lpwstr>C449B489F75E48AAA9DE721AE5E50849</vt:lpwstr>
  </property>
</Properties>
</file>